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9" r:id="rId11"/>
    <p:sldId id="268" r:id="rId12"/>
    <p:sldId id="27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4832-1F55-458F-BA41-0C2BF0047095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5582-3053-4DF4-B8CB-1E09F1083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CDA-DBD4-FCCB-5790-4FF6BBDCD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6C051-24DC-21AD-6FE0-AA3AE8BDC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BBF28-4B2C-D4A7-3DFE-102EA691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B99B-C101-4CFF-8D03-39126EC06B8E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D12C7-AE1D-9943-46CB-9F6EB53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26B57-FFE3-C8C3-DAF5-81DC616C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587-4B73-EEB9-3DC7-A1E6F18F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6EB5-322A-52D5-C7BA-F4A8724B2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DFC18-F67D-BF5C-76B4-62AE967D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F0EA-4150-4197-83F8-AC2CCDF144DD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9B467-8221-5468-828C-223CFE3C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82F0-9330-E821-F46B-F9A1462E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9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36480-34CE-08C9-DBFB-F578E55DA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9E8DB-941E-768E-49A1-7D70FCE70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86622-C193-376E-A974-DA2965A0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C5F8-A3D1-471A-AC1F-178D93045781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6BF04-514E-F26E-759B-55A8556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3755-9008-CCAA-6876-AA40BD55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3E5-C234-5EFC-DEAC-8AF32002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D2999-FE8E-21AB-A860-0D2F19CD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217CD-479F-B8BD-4E8E-75681A4B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77C9-8D3C-45F6-BD66-5DDF2C2ED1E8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14AA-6BB4-1435-7C8E-A120C0B8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9ACB-D69E-BC56-764C-895563A7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45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BD2C-B8D7-E091-B450-4DBFD7F3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71F6-E054-8C10-5908-437B19AC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E2BF-F8CA-87D4-5678-314683BB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09CF-57D0-497A-9079-34E1C1DD943C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FE7E-2EC0-7756-D126-51669C16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537D5-3DFE-D6F6-BBDA-61218B1A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2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8122-36E4-79B8-486D-E2194C73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F6B6-4E51-54BC-16D7-B8293F719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0578-1C7D-CE90-D2F6-488D1B216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8C87-573F-8B04-F6EB-066F9943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D75-43E9-4B82-BA75-B23B2CF08AA4}" type="datetime1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FDFD4-8629-FA42-9F02-A98F76D6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C92C3-F838-BCC7-E416-B87D7FE8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33CD-2BAD-73DF-B504-91B82DFB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C1389-722E-A6EF-371A-7B3D7EA4F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85E70-2858-F673-957B-2182E0924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6A025-451A-5544-DE75-E83B26B1C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0476B-42C1-AFC1-C0CC-523802023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EED058-E785-7584-6F52-646FBE07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8E30-C27F-4A8A-80E8-49925E9BD3E3}" type="datetime1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AEF7F-A92E-6BF2-ED13-8F7699CB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88659-ED8F-AEA2-967B-6934325E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8D0D-4E00-EE97-170E-88A1712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0E226-8E0C-13D3-E7EC-462227EC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9D2B-BDDC-4A4C-B855-71617B256393}" type="datetime1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2650-70AE-AB01-3FD9-DFF301F0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3114C-8A49-AAF7-5AE5-E2AE71DC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D484-2C05-C050-D5EF-9524E4F4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3051-91B3-4C87-9E7D-95C22E92CF8F}" type="datetime1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491F4-9045-1FCB-ABB2-8E0D95BC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78517-66B3-211F-83B6-E5D6FDFA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68BC-A096-30A1-E209-405C3C01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B8C3C-2027-D45D-37BB-048D5B036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7FEB8-2E0F-5BDD-4560-0140B6F71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C6199-F2D0-B74C-8EB2-5A781A9B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CDC0-28C7-4B5E-AA36-8785426D675A}" type="datetime1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CAD54-3332-96E9-2E55-CD2A00D6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1E96-F13B-DDFF-0C54-5BEBD036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CBFB-931E-FF4A-3ED3-6C6C7FCB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D2B29-FBB2-3A77-755E-90144270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CC42F-EC4E-2D61-9910-F27A037F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E6860-8B0C-9B8F-EB0B-DDC2549D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64EE-34D3-4474-AC23-BE7BCA4AFCBA}" type="datetime1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EB673-6CCA-1108-18F3-D8AC2379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34E99-A955-6A19-A9C9-C6710FA9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1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rgbClr val="FF7C8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8523B-0112-B108-8CE3-3B7186C1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EB8D-9B92-4898-356D-87999641C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592C-42AA-6C59-BD42-7A56C9963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546D-6EE5-4B04-ACFF-C1640C546FAD}" type="datetime1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9D16-E8CD-21EB-AEC0-0CB798EC9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DC777-B222-9C68-3A4D-66D2946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89F2-ABC3-4C83-9421-F0B87B01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4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4E3F2A-4778-120A-DC56-82669082511B}"/>
              </a:ext>
            </a:extLst>
          </p:cNvPr>
          <p:cNvSpPr txBox="1"/>
          <p:nvPr/>
        </p:nvSpPr>
        <p:spPr>
          <a:xfrm>
            <a:off x="3075838" y="2759181"/>
            <a:ext cx="60403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Curve fitting techniques for an IMU sensor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075838" y="669015"/>
            <a:ext cx="6040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594 – Numerical Methods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F2F94-F7AD-6FFE-39E4-B4D72487E2DB}"/>
              </a:ext>
            </a:extLst>
          </p:cNvPr>
          <p:cNvSpPr txBox="1"/>
          <p:nvPr/>
        </p:nvSpPr>
        <p:spPr>
          <a:xfrm>
            <a:off x="3075838" y="4688168"/>
            <a:ext cx="604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by,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Panchal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8556-7815-10B7-F167-94849FA9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60220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410061" y="2001570"/>
            <a:ext cx="333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1.9 seconds </a:t>
            </a:r>
            <a:endParaRPr lang="en-US" dirty="0"/>
          </a:p>
        </p:txBody>
      </p:sp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24332D5-19DA-C6A4-87DA-345919CA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0" y="1761919"/>
            <a:ext cx="8223811" cy="4299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E9E457-D187-0316-2FD6-24D7CAFE090A}"/>
              </a:ext>
            </a:extLst>
          </p:cNvPr>
          <p:cNvSpPr/>
          <p:nvPr/>
        </p:nvSpPr>
        <p:spPr>
          <a:xfrm>
            <a:off x="5053230" y="3645981"/>
            <a:ext cx="699870" cy="6191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CD88C-6B63-2135-43A0-7065840800E5}"/>
              </a:ext>
            </a:extLst>
          </p:cNvPr>
          <p:cNvSpPr/>
          <p:nvPr/>
        </p:nvSpPr>
        <p:spPr>
          <a:xfrm>
            <a:off x="2602066" y="3560256"/>
            <a:ext cx="947548" cy="9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0A8CE-43E9-FDF9-2406-770C5735BF49}"/>
              </a:ext>
            </a:extLst>
          </p:cNvPr>
          <p:cNvSpPr/>
          <p:nvPr/>
        </p:nvSpPr>
        <p:spPr>
          <a:xfrm>
            <a:off x="5279326" y="1761919"/>
            <a:ext cx="947548" cy="9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8985F5-0328-0A1D-1A10-2B1BEDD0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227685" y="357993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2573779" y="1220769"/>
            <a:ext cx="165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060E6-E559-FCB3-9CE1-5FA1A7933003}"/>
              </a:ext>
            </a:extLst>
          </p:cNvPr>
          <p:cNvSpPr txBox="1"/>
          <p:nvPr/>
        </p:nvSpPr>
        <p:spPr>
          <a:xfrm>
            <a:off x="1283158" y="1776797"/>
            <a:ext cx="38911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plot does not help much to infer any behavior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when the data has one kind of  trend, i.e., either increasing or decreasing on a 2D plane.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5C977-D0BF-5152-C9D8-4F926ED4D631}"/>
              </a:ext>
            </a:extLst>
          </p:cNvPr>
          <p:cNvCxnSpPr>
            <a:cxnSpLocks/>
          </p:cNvCxnSpPr>
          <p:nvPr/>
        </p:nvCxnSpPr>
        <p:spPr>
          <a:xfrm flipV="1">
            <a:off x="1209137" y="466182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ECA1-97FA-EE4B-FF64-75E2C4761E94}"/>
              </a:ext>
            </a:extLst>
          </p:cNvPr>
          <p:cNvCxnSpPr>
            <a:cxnSpLocks/>
          </p:cNvCxnSpPr>
          <p:nvPr/>
        </p:nvCxnSpPr>
        <p:spPr>
          <a:xfrm>
            <a:off x="1209137" y="589644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0073A1-0B13-B9E3-A54E-52BE881CC065}"/>
              </a:ext>
            </a:extLst>
          </p:cNvPr>
          <p:cNvCxnSpPr>
            <a:cxnSpLocks/>
          </p:cNvCxnSpPr>
          <p:nvPr/>
        </p:nvCxnSpPr>
        <p:spPr>
          <a:xfrm flipV="1">
            <a:off x="1420589" y="4928867"/>
            <a:ext cx="1098220" cy="690710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052405B-EB36-041A-32AD-F5120D93B4D3}"/>
              </a:ext>
            </a:extLst>
          </p:cNvPr>
          <p:cNvSpPr/>
          <p:nvPr/>
        </p:nvSpPr>
        <p:spPr>
          <a:xfrm>
            <a:off x="1420589" y="5274222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8E5EF4-2FEE-D849-15DB-D5F71C2AC17A}"/>
              </a:ext>
            </a:extLst>
          </p:cNvPr>
          <p:cNvSpPr/>
          <p:nvPr/>
        </p:nvSpPr>
        <p:spPr>
          <a:xfrm>
            <a:off x="1687754" y="541182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D8FCE1-0D1C-ADD0-69DE-2D44B9EC56A0}"/>
              </a:ext>
            </a:extLst>
          </p:cNvPr>
          <p:cNvSpPr/>
          <p:nvPr/>
        </p:nvSpPr>
        <p:spPr>
          <a:xfrm>
            <a:off x="2243443" y="5372506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C2A7C0-895C-19D9-A653-0B42D279F184}"/>
              </a:ext>
            </a:extLst>
          </p:cNvPr>
          <p:cNvSpPr/>
          <p:nvPr/>
        </p:nvSpPr>
        <p:spPr>
          <a:xfrm>
            <a:off x="1971971" y="5063860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98BDEA-7E1A-E65A-5810-B05CF6A2AD33}"/>
              </a:ext>
            </a:extLst>
          </p:cNvPr>
          <p:cNvCxnSpPr>
            <a:cxnSpLocks/>
          </p:cNvCxnSpPr>
          <p:nvPr/>
        </p:nvCxnSpPr>
        <p:spPr>
          <a:xfrm flipV="1">
            <a:off x="3247844" y="466182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13D317-B346-17E8-0742-2B9A93672FF0}"/>
              </a:ext>
            </a:extLst>
          </p:cNvPr>
          <p:cNvCxnSpPr>
            <a:cxnSpLocks/>
          </p:cNvCxnSpPr>
          <p:nvPr/>
        </p:nvCxnSpPr>
        <p:spPr>
          <a:xfrm>
            <a:off x="3247844" y="589644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9C7155-C7BF-9E9C-EAA1-969235B95FE7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3462480" y="4983136"/>
            <a:ext cx="920016" cy="512582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BFB1F0D-E579-F3A1-073C-58470F238733}"/>
              </a:ext>
            </a:extLst>
          </p:cNvPr>
          <p:cNvSpPr/>
          <p:nvPr/>
        </p:nvSpPr>
        <p:spPr>
          <a:xfrm>
            <a:off x="3808657" y="5212292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E2F9D4-C6EF-95FC-7559-13EBFDE9ACB6}"/>
              </a:ext>
            </a:extLst>
          </p:cNvPr>
          <p:cNvSpPr/>
          <p:nvPr/>
        </p:nvSpPr>
        <p:spPr>
          <a:xfrm>
            <a:off x="3696098" y="492886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47B495-7245-FC3B-F677-EFAB5AEAC00F}"/>
              </a:ext>
            </a:extLst>
          </p:cNvPr>
          <p:cNvSpPr/>
          <p:nvPr/>
        </p:nvSpPr>
        <p:spPr>
          <a:xfrm>
            <a:off x="4285335" y="5411827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FAC16D-828A-D2D5-67C4-26DC61E34819}"/>
              </a:ext>
            </a:extLst>
          </p:cNvPr>
          <p:cNvSpPr/>
          <p:nvPr/>
        </p:nvSpPr>
        <p:spPr>
          <a:xfrm>
            <a:off x="4220085" y="4984449"/>
            <a:ext cx="113831" cy="9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FFFC13-3F7B-4A39-3C8C-FAAC8D17549B}"/>
              </a:ext>
            </a:extLst>
          </p:cNvPr>
          <p:cNvCxnSpPr>
            <a:cxnSpLocks/>
          </p:cNvCxnSpPr>
          <p:nvPr/>
        </p:nvCxnSpPr>
        <p:spPr>
          <a:xfrm>
            <a:off x="6074088" y="1169566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61EAA73-188A-50B6-A7A0-406F4B0CE21D}"/>
              </a:ext>
            </a:extLst>
          </p:cNvPr>
          <p:cNvSpPr txBox="1"/>
          <p:nvPr/>
        </p:nvSpPr>
        <p:spPr>
          <a:xfrm>
            <a:off x="8314074" y="1195608"/>
            <a:ext cx="165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231DB-8A02-E8AA-4481-939C16951982}"/>
              </a:ext>
            </a:extLst>
          </p:cNvPr>
          <p:cNvSpPr txBox="1"/>
          <p:nvPr/>
        </p:nvSpPr>
        <p:spPr>
          <a:xfrm>
            <a:off x="7023453" y="1751636"/>
            <a:ext cx="3891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complex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 still acceptable compared to LS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plot passes through all the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better than the generic LS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0" name="Slide Number Placeholder 1089">
            <a:extLst>
              <a:ext uri="{FF2B5EF4-FFF2-40B4-BE49-F238E27FC236}">
                <a16:creationId xmlns:a16="http://schemas.microsoft.com/office/drawing/2014/main" id="{48105F19-55F3-34E2-A9F8-9D1B015A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4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260274" y="556106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FFFC13-3F7B-4A39-3C8C-FAAC8D17549B}"/>
              </a:ext>
            </a:extLst>
          </p:cNvPr>
          <p:cNvCxnSpPr>
            <a:cxnSpLocks/>
          </p:cNvCxnSpPr>
          <p:nvPr/>
        </p:nvCxnSpPr>
        <p:spPr>
          <a:xfrm>
            <a:off x="6074088" y="1169566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43B34-9814-5395-3B74-9AE0EB720B20}"/>
              </a:ext>
            </a:extLst>
          </p:cNvPr>
          <p:cNvCxnSpPr>
            <a:cxnSpLocks/>
          </p:cNvCxnSpPr>
          <p:nvPr/>
        </p:nvCxnSpPr>
        <p:spPr>
          <a:xfrm>
            <a:off x="11289829" y="1169565"/>
            <a:ext cx="21912" cy="50121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527326-F2F6-17D8-1C49-769352EEDDF8}"/>
              </a:ext>
            </a:extLst>
          </p:cNvPr>
          <p:cNvSpPr txBox="1"/>
          <p:nvPr/>
        </p:nvSpPr>
        <p:spPr>
          <a:xfrm>
            <a:off x="12192000" y="1202437"/>
            <a:ext cx="206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Lagrange 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A4236D-2865-26CA-CC7C-D1053797B93A}"/>
              </a:ext>
            </a:extLst>
          </p:cNvPr>
          <p:cNvSpPr txBox="1"/>
          <p:nvPr/>
        </p:nvSpPr>
        <p:spPr>
          <a:xfrm>
            <a:off x="11611724" y="2482606"/>
            <a:ext cx="32223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ends up with “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 such huge sample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1/10 times, program would converge to a solution for some randomly picked 10 samples.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8AA6FA-C085-DBA7-2C11-FC294877BD81}"/>
                  </a:ext>
                </a:extLst>
              </p:cNvPr>
              <p:cNvSpPr txBox="1"/>
              <p:nvPr/>
            </p:nvSpPr>
            <p:spPr>
              <a:xfrm>
                <a:off x="11734674" y="1798343"/>
                <a:ext cx="2976466" cy="488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P(x)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 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nary>
                              <m:naryPr>
                                <m:chr m:val="∏"/>
                                <m:subHide m:val="on"/>
                                <m:supHide m:val="on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8AA6FA-C085-DBA7-2C11-FC294877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674" y="1798343"/>
                <a:ext cx="2976466" cy="488467"/>
              </a:xfrm>
              <a:prstGeom prst="rect">
                <a:avLst/>
              </a:prstGeom>
              <a:blipFill>
                <a:blip r:embed="rId3"/>
                <a:stretch>
                  <a:fillRect t="-47500" b="-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1059E7-6D00-B76E-EE48-961C19DFF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8" y="1202437"/>
            <a:ext cx="4346383" cy="501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4C355-EE4C-3AD7-0831-E4746C509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48" y="920177"/>
            <a:ext cx="4138374" cy="4705923"/>
          </a:xfrm>
          <a:prstGeom prst="rect">
            <a:avLst/>
          </a:prstGeom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BCA776D1-714D-6F2C-390F-4E9861AFED8F}"/>
              </a:ext>
            </a:extLst>
          </p:cNvPr>
          <p:cNvSpPr txBox="1"/>
          <p:nvPr/>
        </p:nvSpPr>
        <p:spPr>
          <a:xfrm>
            <a:off x="4543240" y="4151698"/>
            <a:ext cx="310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than Lagrange method as well</a:t>
            </a:r>
          </a:p>
        </p:txBody>
      </p:sp>
      <p:sp>
        <p:nvSpPr>
          <p:cNvPr id="1071" name="Slide Number Placeholder 1070">
            <a:extLst>
              <a:ext uri="{FF2B5EF4-FFF2-40B4-BE49-F238E27FC236}">
                <a16:creationId xmlns:a16="http://schemas.microsoft.com/office/drawing/2014/main" id="{765D7380-24D1-4983-9770-604732C5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21094 -0.0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15833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09283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2095 0.006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043 -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1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20482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2125 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10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58B1C6F4-F9C7-65E3-F407-4D0D00D2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1898" y="1320800"/>
            <a:ext cx="2108200" cy="210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7E7B7-6F0B-E876-11F7-54B349030354}"/>
              </a:ext>
            </a:extLst>
          </p:cNvPr>
          <p:cNvSpPr txBox="1"/>
          <p:nvPr/>
        </p:nvSpPr>
        <p:spPr>
          <a:xfrm>
            <a:off x="4543238" y="3429000"/>
            <a:ext cx="310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C4566D-E77A-71EF-D5EB-B6C47E61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3" y="345043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56AC2-55AF-3126-495A-74685C1C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3FD26-068E-E845-6B15-42976D32C2A4}"/>
              </a:ext>
            </a:extLst>
          </p:cNvPr>
          <p:cNvSpPr txBox="1"/>
          <p:nvPr/>
        </p:nvSpPr>
        <p:spPr>
          <a:xfrm>
            <a:off x="1009573" y="1346077"/>
            <a:ext cx="604031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plots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6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57000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6" name="(2) LinkedIn - Google Chrome 2022-12-16 13-37-38">
            <a:hlinkClick r:id="" action="ppaction://media"/>
            <a:extLst>
              <a:ext uri="{FF2B5EF4-FFF2-40B4-BE49-F238E27FC236}">
                <a16:creationId xmlns:a16="http://schemas.microsoft.com/office/drawing/2014/main" id="{0B1A520B-BE72-119F-FE80-FD5A05EA5A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85" end="844.43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828" y="2976056"/>
            <a:ext cx="5603601" cy="3152026"/>
          </a:xfrm>
          <a:prstGeom prst="rect">
            <a:avLst/>
          </a:prstGeom>
        </p:spPr>
      </p:pic>
      <p:pic>
        <p:nvPicPr>
          <p:cNvPr id="7" name="Picture 6" descr="Tracking Human Motion with Wearable Sensors - Documents - Tech Connection -  element14 Community">
            <a:extLst>
              <a:ext uri="{FF2B5EF4-FFF2-40B4-BE49-F238E27FC236}">
                <a16:creationId xmlns:a16="http://schemas.microsoft.com/office/drawing/2014/main" id="{D9423711-AFDA-E86D-EEBA-195C2F69A8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48" y="3477017"/>
            <a:ext cx="2026633" cy="2150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measurement 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311074" y="1589584"/>
            <a:ext cx="5696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measure acceleration, angular velocity, and magnetic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sensor fusion, these data can be used to determine the motion, orientation, and heading angle of the system.</a:t>
            </a:r>
          </a:p>
        </p:txBody>
      </p:sp>
      <p:pic>
        <p:nvPicPr>
          <p:cNvPr id="5" name="Picture 2" descr="The importance of IMU Motion Sensors - CEVA's Experts blog">
            <a:extLst>
              <a:ext uri="{FF2B5EF4-FFF2-40B4-BE49-F238E27FC236}">
                <a16:creationId xmlns:a16="http://schemas.microsoft.com/office/drawing/2014/main" id="{C7E66661-8234-E1BF-7CCB-BEE19B5D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54" y="939657"/>
            <a:ext cx="3703405" cy="210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64E64-8E35-7CEB-C821-28677A8F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60251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311074" y="1003331"/>
            <a:ext cx="5696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741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12 second testing reading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34A39-B0B5-5867-58F2-0CB48C29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4" y="2132093"/>
            <a:ext cx="5776914" cy="4042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EC6978-0457-FB2E-394B-475C0DC911C7}"/>
              </a:ext>
            </a:extLst>
          </p:cNvPr>
          <p:cNvSpPr/>
          <p:nvPr/>
        </p:nvSpPr>
        <p:spPr>
          <a:xfrm>
            <a:off x="3847381" y="2027208"/>
            <a:ext cx="785004" cy="4319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72E7B-906F-1E25-2C0D-27337DDBF396}"/>
              </a:ext>
            </a:extLst>
          </p:cNvPr>
          <p:cNvSpPr/>
          <p:nvPr/>
        </p:nvSpPr>
        <p:spPr>
          <a:xfrm>
            <a:off x="790755" y="2027208"/>
            <a:ext cx="1055298" cy="43199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A1F48-7A9E-B4D7-A3D6-CF3992095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4" t="5565" r="9054" b="2920"/>
          <a:stretch/>
        </p:blipFill>
        <p:spPr>
          <a:xfrm>
            <a:off x="6351391" y="2460447"/>
            <a:ext cx="5460418" cy="300950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0D32C0-1857-464A-EC4F-67BDF321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15179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93696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92CC0-6EAA-EA72-2AFF-202918E1DAA5}"/>
              </a:ext>
            </a:extLst>
          </p:cNvPr>
          <p:cNvSpPr txBox="1"/>
          <p:nvPr/>
        </p:nvSpPr>
        <p:spPr>
          <a:xfrm>
            <a:off x="2568056" y="1635687"/>
            <a:ext cx="15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CDCAB-7C11-C71C-2F91-8B7DF6CD5DB7}"/>
              </a:ext>
            </a:extLst>
          </p:cNvPr>
          <p:cNvSpPr txBox="1"/>
          <p:nvPr/>
        </p:nvSpPr>
        <p:spPr>
          <a:xfrm>
            <a:off x="8097594" y="1639378"/>
            <a:ext cx="15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17F51-5FAD-4529-48DB-F69AC75EE12A}"/>
              </a:ext>
            </a:extLst>
          </p:cNvPr>
          <p:cNvCxnSpPr/>
          <p:nvPr/>
        </p:nvCxnSpPr>
        <p:spPr>
          <a:xfrm>
            <a:off x="6178863" y="1696072"/>
            <a:ext cx="0" cy="404912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6189A-8B16-695B-95AB-A92E2ECA3E23}"/>
                  </a:ext>
                </a:extLst>
              </p:cNvPr>
              <p:cNvSpPr txBox="1"/>
              <p:nvPr/>
            </p:nvSpPr>
            <p:spPr>
              <a:xfrm>
                <a:off x="191938" y="3152974"/>
                <a:ext cx="6094562" cy="31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A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+ B *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6189A-8B16-695B-95AB-A92E2ECA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" y="3152974"/>
                <a:ext cx="6094562" cy="310919"/>
              </a:xfrm>
              <a:prstGeom prst="rect">
                <a:avLst/>
              </a:prstGeom>
              <a:blipFill>
                <a:blip r:embed="rId3"/>
                <a:stretch>
                  <a:fillRect l="-3700" t="-100000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FA4CF-1064-E5AE-9A6D-30AD214186ED}"/>
                  </a:ext>
                </a:extLst>
              </p:cNvPr>
              <p:cNvSpPr txBox="1"/>
              <p:nvPr/>
            </p:nvSpPr>
            <p:spPr>
              <a:xfrm>
                <a:off x="191938" y="2799029"/>
                <a:ext cx="6094562" cy="310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A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+ B * N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FA4CF-1064-E5AE-9A6D-30AD21418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" y="2799029"/>
                <a:ext cx="6094562" cy="310919"/>
              </a:xfrm>
              <a:prstGeom prst="rect">
                <a:avLst/>
              </a:prstGeom>
              <a:blipFill>
                <a:blip r:embed="rId4"/>
                <a:stretch>
                  <a:fillRect l="-3700" t="-100000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45BD0D-5F3B-A815-1F1E-974F037AAF50}"/>
              </a:ext>
            </a:extLst>
          </p:cNvPr>
          <p:cNvSpPr txBox="1"/>
          <p:nvPr/>
        </p:nvSpPr>
        <p:spPr>
          <a:xfrm>
            <a:off x="2683655" y="2127198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Y= A * X+ B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21F4C6-FBF3-F121-2D90-6924729C9B00}"/>
                  </a:ext>
                </a:extLst>
              </p:cNvPr>
              <p:cNvSpPr txBox="1"/>
              <p:nvPr/>
            </p:nvSpPr>
            <p:spPr>
              <a:xfrm>
                <a:off x="75674" y="4032783"/>
                <a:ext cx="4496323" cy="57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= 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21F4C6-FBF3-F121-2D90-6924729C9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" y="4032783"/>
                <a:ext cx="4496323" cy="571760"/>
              </a:xfrm>
              <a:prstGeom prst="rect">
                <a:avLst/>
              </a:prstGeom>
              <a:blipFill>
                <a:blip r:embed="rId5"/>
                <a:stretch>
                  <a:fillRect l="-2575" t="-53763" b="-8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879759-8458-4590-63BC-EB6B5E830211}"/>
              </a:ext>
            </a:extLst>
          </p:cNvPr>
          <p:cNvCxnSpPr/>
          <p:nvPr/>
        </p:nvCxnSpPr>
        <p:spPr>
          <a:xfrm flipH="1">
            <a:off x="1639019" y="2434975"/>
            <a:ext cx="1600200" cy="3640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B0808-C70C-C63E-EC75-3CE9AC8D9F1A}"/>
              </a:ext>
            </a:extLst>
          </p:cNvPr>
          <p:cNvCxnSpPr>
            <a:cxnSpLocks/>
          </p:cNvCxnSpPr>
          <p:nvPr/>
        </p:nvCxnSpPr>
        <p:spPr>
          <a:xfrm>
            <a:off x="1639019" y="3506919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1C08A-B96F-CB11-3A4B-7F80D433B75C}"/>
              </a:ext>
            </a:extLst>
          </p:cNvPr>
          <p:cNvCxnSpPr>
            <a:cxnSpLocks/>
          </p:cNvCxnSpPr>
          <p:nvPr/>
        </p:nvCxnSpPr>
        <p:spPr>
          <a:xfrm>
            <a:off x="1639019" y="4604543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136615-67A4-DE79-A505-77AF96A3E01D}"/>
              </a:ext>
            </a:extLst>
          </p:cNvPr>
          <p:cNvSpPr txBox="1"/>
          <p:nvPr/>
        </p:nvSpPr>
        <p:spPr>
          <a:xfrm>
            <a:off x="1233117" y="5084424"/>
            <a:ext cx="539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= </a:t>
            </a:r>
            <a:b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= </a:t>
            </a:r>
            <a:endParaRPr lang="en-US" sz="1400" dirty="0"/>
          </a:p>
        </p:txBody>
      </p:sp>
      <p:pic>
        <p:nvPicPr>
          <p:cNvPr id="28" name="Graphic 27" descr="Checkbox Checked with solid fill">
            <a:extLst>
              <a:ext uri="{FF2B5EF4-FFF2-40B4-BE49-F238E27FC236}">
                <a16:creationId xmlns:a16="http://schemas.microsoft.com/office/drawing/2014/main" id="{75B441F5-1F59-1557-B0CC-2F814DAAA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404" y="5090634"/>
            <a:ext cx="360933" cy="360933"/>
          </a:xfrm>
          <a:prstGeom prst="rect">
            <a:avLst/>
          </a:prstGeom>
        </p:spPr>
      </p:pic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B6B94888-0F90-C613-5CF1-8DE19425B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403" y="5294750"/>
            <a:ext cx="360933" cy="36093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5AE06-0A5F-FDEC-E728-10744F6C2BE2}"/>
              </a:ext>
            </a:extLst>
          </p:cNvPr>
          <p:cNvCxnSpPr>
            <a:cxnSpLocks/>
          </p:cNvCxnSpPr>
          <p:nvPr/>
        </p:nvCxnSpPr>
        <p:spPr>
          <a:xfrm>
            <a:off x="3299500" y="2434975"/>
            <a:ext cx="1643436" cy="3402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6653C5-CBEE-2649-7288-53ECBFAE31C2}"/>
              </a:ext>
            </a:extLst>
          </p:cNvPr>
          <p:cNvSpPr txBox="1"/>
          <p:nvPr/>
        </p:nvSpPr>
        <p:spPr>
          <a:xfrm>
            <a:off x="4154697" y="2823684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A3133-69A5-DDE8-0B24-002BAD10D842}"/>
              </a:ext>
            </a:extLst>
          </p:cNvPr>
          <p:cNvSpPr txBox="1"/>
          <p:nvPr/>
        </p:nvSpPr>
        <p:spPr>
          <a:xfrm>
            <a:off x="4154697" y="3139315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Bx + C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8F4AB-FDD9-FDEB-E2CF-EE5C2B26F982}"/>
              </a:ext>
            </a:extLst>
          </p:cNvPr>
          <p:cNvSpPr txBox="1"/>
          <p:nvPr/>
        </p:nvSpPr>
        <p:spPr>
          <a:xfrm>
            <a:off x="4071841" y="3429000"/>
            <a:ext cx="1941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A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B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Cx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A1E663-0DBD-8514-7F75-C0362DCBDAE3}"/>
              </a:ext>
            </a:extLst>
          </p:cNvPr>
          <p:cNvCxnSpPr>
            <a:cxnSpLocks/>
          </p:cNvCxnSpPr>
          <p:nvPr/>
        </p:nvCxnSpPr>
        <p:spPr>
          <a:xfrm>
            <a:off x="5005108" y="3720632"/>
            <a:ext cx="0" cy="505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F9156F-2450-5A63-460A-DFF935430B31}"/>
              </a:ext>
            </a:extLst>
          </p:cNvPr>
          <p:cNvSpPr txBox="1"/>
          <p:nvPr/>
        </p:nvSpPr>
        <p:spPr>
          <a:xfrm>
            <a:off x="4216869" y="4258400"/>
            <a:ext cx="1576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 n </a:t>
            </a:r>
            <a:endParaRPr lang="en-US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CE7415-5900-1A02-9593-78922906FEA2}"/>
              </a:ext>
            </a:extLst>
          </p:cNvPr>
          <p:cNvCxnSpPr>
            <a:cxnSpLocks/>
          </p:cNvCxnSpPr>
          <p:nvPr/>
        </p:nvCxnSpPr>
        <p:spPr>
          <a:xfrm flipV="1">
            <a:off x="6780363" y="2196655"/>
            <a:ext cx="0" cy="123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11FCCD-1CB0-6354-18E3-8AA777699855}"/>
              </a:ext>
            </a:extLst>
          </p:cNvPr>
          <p:cNvCxnSpPr>
            <a:cxnSpLocks/>
          </p:cNvCxnSpPr>
          <p:nvPr/>
        </p:nvCxnSpPr>
        <p:spPr>
          <a:xfrm>
            <a:off x="6780363" y="3431277"/>
            <a:ext cx="1521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BFCCB60-91CF-992B-AC9A-E1728221C580}"/>
              </a:ext>
            </a:extLst>
          </p:cNvPr>
          <p:cNvSpPr/>
          <p:nvPr/>
        </p:nvSpPr>
        <p:spPr>
          <a:xfrm>
            <a:off x="6935638" y="2458528"/>
            <a:ext cx="1164566" cy="569344"/>
          </a:xfrm>
          <a:custGeom>
            <a:avLst/>
            <a:gdLst>
              <a:gd name="connsiteX0" fmla="*/ 0 w 1164566"/>
              <a:gd name="connsiteY0" fmla="*/ 569344 h 569344"/>
              <a:gd name="connsiteX1" fmla="*/ 439947 w 1164566"/>
              <a:gd name="connsiteY1" fmla="*/ 94891 h 569344"/>
              <a:gd name="connsiteX2" fmla="*/ 931653 w 1164566"/>
              <a:gd name="connsiteY2" fmla="*/ 224287 h 569344"/>
              <a:gd name="connsiteX3" fmla="*/ 1164566 w 1164566"/>
              <a:gd name="connsiteY3" fmla="*/ 0 h 56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566" h="569344">
                <a:moveTo>
                  <a:pt x="0" y="569344"/>
                </a:moveTo>
                <a:cubicBezTo>
                  <a:pt x="142336" y="360872"/>
                  <a:pt x="284672" y="152400"/>
                  <a:pt x="439947" y="94891"/>
                </a:cubicBezTo>
                <a:cubicBezTo>
                  <a:pt x="595222" y="37382"/>
                  <a:pt x="810883" y="240102"/>
                  <a:pt x="931653" y="224287"/>
                </a:cubicBezTo>
                <a:cubicBezTo>
                  <a:pt x="1052423" y="208472"/>
                  <a:pt x="1112808" y="18690"/>
                  <a:pt x="1164566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18735A-EFE7-4904-8A9C-116C3418C0BA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6935638" y="3027872"/>
            <a:ext cx="10767" cy="60348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C787A0A-241E-FDCA-8A58-F45BC9883BCD}"/>
              </a:ext>
            </a:extLst>
          </p:cNvPr>
          <p:cNvCxnSpPr>
            <a:cxnSpLocks/>
          </p:cNvCxnSpPr>
          <p:nvPr/>
        </p:nvCxnSpPr>
        <p:spPr>
          <a:xfrm>
            <a:off x="7414791" y="2534644"/>
            <a:ext cx="14711" cy="104824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66F0B3-B9A5-FB2D-91CC-0B8731D24DDE}"/>
              </a:ext>
            </a:extLst>
          </p:cNvPr>
          <p:cNvCxnSpPr>
            <a:cxnSpLocks/>
          </p:cNvCxnSpPr>
          <p:nvPr/>
        </p:nvCxnSpPr>
        <p:spPr>
          <a:xfrm>
            <a:off x="8033858" y="2580601"/>
            <a:ext cx="0" cy="926318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2EAA6709-AC11-3BC4-094F-4AEF943BA432}"/>
              </a:ext>
            </a:extLst>
          </p:cNvPr>
          <p:cNvCxnSpPr>
            <a:cxnSpLocks/>
          </p:cNvCxnSpPr>
          <p:nvPr/>
        </p:nvCxnSpPr>
        <p:spPr>
          <a:xfrm flipV="1">
            <a:off x="6935638" y="2507456"/>
            <a:ext cx="524616" cy="541425"/>
          </a:xfrm>
          <a:prstGeom prst="line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9D3A1D1-735C-87A7-CD33-10A2412D53B7}"/>
                  </a:ext>
                </a:extLst>
              </p:cNvPr>
              <p:cNvSpPr txBox="1"/>
              <p:nvPr/>
            </p:nvSpPr>
            <p:spPr>
              <a:xfrm>
                <a:off x="8860770" y="2353567"/>
                <a:ext cx="31049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(u)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u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9D3A1D1-735C-87A7-CD33-10A2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770" y="2353567"/>
                <a:ext cx="3104931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59E50B8E-53A2-03A8-9ADF-92E5BE4CFCFC}"/>
                  </a:ext>
                </a:extLst>
              </p:cNvPr>
              <p:cNvSpPr txBox="1"/>
              <p:nvPr/>
            </p:nvSpPr>
            <p:spPr>
              <a:xfrm>
                <a:off x="9840824" y="2728499"/>
                <a:ext cx="1054391" cy="424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59E50B8E-53A2-03A8-9ADF-92E5BE4C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824" y="2728499"/>
                <a:ext cx="1054391" cy="424475"/>
              </a:xfrm>
              <a:prstGeom prst="rect">
                <a:avLst/>
              </a:prstGeom>
              <a:blipFill>
                <a:blip r:embed="rId9"/>
                <a:stretch>
                  <a:fillRect l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9979238F-2376-0EA8-C54F-FBA0D1422360}"/>
                  </a:ext>
                </a:extLst>
              </p:cNvPr>
              <p:cNvSpPr txBox="1"/>
              <p:nvPr/>
            </p:nvSpPr>
            <p:spPr>
              <a:xfrm>
                <a:off x="5938376" y="3844862"/>
                <a:ext cx="2858225" cy="1050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3(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- 2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9979238F-2376-0EA8-C54F-FBA0D14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76" y="3844862"/>
                <a:ext cx="2858225" cy="1050609"/>
              </a:xfrm>
              <a:prstGeom prst="rect">
                <a:avLst/>
              </a:prstGeom>
              <a:blipFill>
                <a:blip r:embed="rId10"/>
                <a:stretch>
                  <a:fillRect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AD510559-722E-2091-C9BE-68FA618D54A8}"/>
                  </a:ext>
                </a:extLst>
              </p:cNvPr>
              <p:cNvSpPr txBox="1"/>
              <p:nvPr/>
            </p:nvSpPr>
            <p:spPr>
              <a:xfrm>
                <a:off x="8671793" y="3850335"/>
                <a:ext cx="3762376" cy="1064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0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AD510559-722E-2091-C9BE-68FA618D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93" y="3850335"/>
                <a:ext cx="3762376" cy="10647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F1862084-A6DF-3FFA-D91D-14CD0B6A6563}"/>
              </a:ext>
            </a:extLst>
          </p:cNvPr>
          <p:cNvCxnSpPr>
            <a:cxnSpLocks/>
          </p:cNvCxnSpPr>
          <p:nvPr/>
        </p:nvCxnSpPr>
        <p:spPr>
          <a:xfrm>
            <a:off x="8301487" y="4367013"/>
            <a:ext cx="7472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C9D28C54-F242-E082-AFDB-F8AA37AB46E2}"/>
                  </a:ext>
                </a:extLst>
              </p:cNvPr>
              <p:cNvSpPr txBox="1"/>
              <p:nvPr/>
            </p:nvSpPr>
            <p:spPr>
              <a:xfrm>
                <a:off x="7994782" y="5157445"/>
                <a:ext cx="36364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C9D28C54-F242-E082-AFDB-F8AA37AB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2" y="5157445"/>
                <a:ext cx="363649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Graphic 1043" descr="Checkbox Checked with solid fill">
            <a:extLst>
              <a:ext uri="{FF2B5EF4-FFF2-40B4-BE49-F238E27FC236}">
                <a16:creationId xmlns:a16="http://schemas.microsoft.com/office/drawing/2014/main" id="{DA96F8B1-EF86-3E37-93E7-61A4B61F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431" y="5246740"/>
            <a:ext cx="775516" cy="775516"/>
          </a:xfrm>
          <a:prstGeom prst="rect">
            <a:avLst/>
          </a:prstGeom>
        </p:spPr>
      </p:pic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3BA18AEB-E675-5891-B73B-1F9DD7C6949E}"/>
              </a:ext>
            </a:extLst>
          </p:cNvPr>
          <p:cNvCxnSpPr>
            <a:cxnSpLocks/>
          </p:cNvCxnSpPr>
          <p:nvPr/>
        </p:nvCxnSpPr>
        <p:spPr>
          <a:xfrm>
            <a:off x="10521583" y="4938663"/>
            <a:ext cx="0" cy="5129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E69D68C3-48DB-5180-592E-4199E53A1EDA}"/>
                  </a:ext>
                </a:extLst>
              </p:cNvPr>
              <p:cNvSpPr txBox="1"/>
              <p:nvPr/>
            </p:nvSpPr>
            <p:spPr>
              <a:xfrm>
                <a:off x="10337390" y="5422978"/>
                <a:ext cx="5456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E69D68C3-48DB-5180-592E-4199E53A1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90" y="5422978"/>
                <a:ext cx="545646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1FD1DB4F-EF12-A88B-2518-D52406538186}"/>
                  </a:ext>
                </a:extLst>
              </p:cNvPr>
              <p:cNvSpPr txBox="1"/>
              <p:nvPr/>
            </p:nvSpPr>
            <p:spPr>
              <a:xfrm>
                <a:off x="10517191" y="5056615"/>
                <a:ext cx="54564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h𝑜𝑚𝑎𝑠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𝐴𝑙𝑔𝑜𝑟𝑖𝑡h𝑚</m:t>
                    </m:r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200" dirty="0"/>
              </a:p>
            </p:txBody>
          </p:sp>
        </mc:Choice>
        <mc:Fallback xmlns=""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1FD1DB4F-EF12-A88B-2518-D5240653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191" y="5056615"/>
                <a:ext cx="545646" cy="276999"/>
              </a:xfrm>
              <a:prstGeom prst="rect">
                <a:avLst/>
              </a:prstGeom>
              <a:blipFill>
                <a:blip r:embed="rId14"/>
                <a:stretch>
                  <a:fillRect r="-1655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50C72C25-752E-70E2-BAA3-8D47F4BB7CA7}"/>
              </a:ext>
            </a:extLst>
          </p:cNvPr>
          <p:cNvCxnSpPr>
            <a:cxnSpLocks/>
          </p:cNvCxnSpPr>
          <p:nvPr/>
        </p:nvCxnSpPr>
        <p:spPr>
          <a:xfrm flipH="1">
            <a:off x="9048750" y="5607644"/>
            <a:ext cx="1288640" cy="268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Slide Number Placeholder 1052">
            <a:extLst>
              <a:ext uri="{FF2B5EF4-FFF2-40B4-BE49-F238E27FC236}">
                <a16:creationId xmlns:a16="http://schemas.microsoft.com/office/drawing/2014/main" id="{EBD0844E-AD4C-2FB6-AE26-B12B5A66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2" grpId="0" animBg="1"/>
      <p:bldP spid="1033" grpId="0"/>
      <p:bldP spid="1036" grpId="0"/>
      <p:bldP spid="1038" grpId="0"/>
      <p:bldP spid="1040" grpId="0"/>
      <p:bldP spid="1043" grpId="0"/>
      <p:bldP spid="1049" grpId="0"/>
      <p:bldP spid="10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3" y="400811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Square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7DD9BA-C4AD-0315-278B-8E5E2C310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203661"/>
            <a:ext cx="6744496" cy="3250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8C4FF-FA02-7D40-3DA6-BC602DD058DF}"/>
              </a:ext>
            </a:extLst>
          </p:cNvPr>
          <p:cNvSpPr txBox="1"/>
          <p:nvPr/>
        </p:nvSpPr>
        <p:spPr>
          <a:xfrm>
            <a:off x="311074" y="140344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a line equation, y = Ax +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7701694" y="2152830"/>
            <a:ext cx="3337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 = 9.253e-11 * x + 0.0591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1.1 seconds 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072493-5970-EE73-E174-36CCACE4504D}"/>
              </a:ext>
            </a:extLst>
          </p:cNvPr>
          <p:cNvSpPr/>
          <p:nvPr/>
        </p:nvSpPr>
        <p:spPr>
          <a:xfrm>
            <a:off x="2381250" y="2552700"/>
            <a:ext cx="809625" cy="781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CE6EE3-91A5-8668-3DDF-AD941321A494}"/>
              </a:ext>
            </a:extLst>
          </p:cNvPr>
          <p:cNvSpPr/>
          <p:nvPr/>
        </p:nvSpPr>
        <p:spPr>
          <a:xfrm>
            <a:off x="1976437" y="3613104"/>
            <a:ext cx="809625" cy="7810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D0A25-6607-6D59-F53D-CD7000E9DAB0}"/>
                  </a:ext>
                </a:extLst>
              </p:cNvPr>
              <p:cNvSpPr txBox="1"/>
              <p:nvPr/>
            </p:nvSpPr>
            <p:spPr>
              <a:xfrm>
                <a:off x="311074" y="5593216"/>
                <a:ext cx="3891119" cy="725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⋰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D0A25-6607-6D59-F53D-CD7000E9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4" y="5593216"/>
                <a:ext cx="3891119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C9ACAEF-8355-1972-B168-8BA3FA77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67138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Least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7701694" y="2152830"/>
            <a:ext cx="3337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Program terminated at order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1.2 seconds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62E0-DFD4-6213-9783-DB56E36D8E12}"/>
              </a:ext>
            </a:extLst>
          </p:cNvPr>
          <p:cNvSpPr txBox="1"/>
          <p:nvPr/>
        </p:nvSpPr>
        <p:spPr>
          <a:xfrm>
            <a:off x="311074" y="1326664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Termination condition: MSE &lt; Tolerance (1e-6)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D91B6-D219-590E-0101-230F64895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4" y="2152830"/>
            <a:ext cx="7011006" cy="3378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D13CB-6907-4EEC-0965-93B1805B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440574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Least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181461" y="1972995"/>
            <a:ext cx="3337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MATLAB not able to compute after order 17.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1.4 seconds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662E0-DFD4-6213-9783-DB56E36D8E12}"/>
              </a:ext>
            </a:extLst>
          </p:cNvPr>
          <p:cNvSpPr txBox="1"/>
          <p:nvPr/>
        </p:nvSpPr>
        <p:spPr>
          <a:xfrm>
            <a:off x="311074" y="1326664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up to order 20 polynomial irrespective of error.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8D335-70D7-D0CC-BB0E-B488C2AAE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3" y="1972995"/>
            <a:ext cx="7532813" cy="3635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940AA-4B17-ECF4-E40E-B66905C15264}"/>
                  </a:ext>
                </a:extLst>
              </p:cNvPr>
              <p:cNvSpPr txBox="1"/>
              <p:nvPr/>
            </p:nvSpPr>
            <p:spPr>
              <a:xfrm>
                <a:off x="186360" y="5692356"/>
                <a:ext cx="3891119" cy="725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⋰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sz="14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∗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940AA-4B17-ECF4-E40E-B66905C1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0" y="5692356"/>
                <a:ext cx="3891119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29A21-FFDA-C01C-2129-3CF44A5A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326E7E-47DF-5F7A-3070-454F2B4E423B}"/>
              </a:ext>
            </a:extLst>
          </p:cNvPr>
          <p:cNvSpPr/>
          <p:nvPr/>
        </p:nvSpPr>
        <p:spPr>
          <a:xfrm>
            <a:off x="3543300" y="4533900"/>
            <a:ext cx="1282700" cy="99743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F60E7-0D90-C420-FEA8-877AD24AD22A}"/>
              </a:ext>
            </a:extLst>
          </p:cNvPr>
          <p:cNvSpPr txBox="1"/>
          <p:nvPr/>
        </p:nvSpPr>
        <p:spPr>
          <a:xfrm>
            <a:off x="3075840" y="6501335"/>
            <a:ext cx="604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Stevens Institute of Technology</a:t>
            </a:r>
          </a:p>
        </p:txBody>
      </p:sp>
      <p:pic>
        <p:nvPicPr>
          <p:cNvPr id="1026" name="Picture 2" descr="Index of /news/newspoints/brand-logos">
            <a:extLst>
              <a:ext uri="{FF2B5EF4-FFF2-40B4-BE49-F238E27FC236}">
                <a16:creationId xmlns:a16="http://schemas.microsoft.com/office/drawing/2014/main" id="{D6E77AB0-4968-F0F8-4AB2-B8D924FD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29" y="101600"/>
            <a:ext cx="763626" cy="8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09ED0-05BD-B7B4-6659-23669CD57E7B}"/>
              </a:ext>
            </a:extLst>
          </p:cNvPr>
          <p:cNvSpPr txBox="1"/>
          <p:nvPr/>
        </p:nvSpPr>
        <p:spPr>
          <a:xfrm>
            <a:off x="311074" y="391978"/>
            <a:ext cx="60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721F-D103-F2BF-DA09-5AA1C2F0D774}"/>
              </a:ext>
            </a:extLst>
          </p:cNvPr>
          <p:cNvSpPr txBox="1"/>
          <p:nvPr/>
        </p:nvSpPr>
        <p:spPr>
          <a:xfrm>
            <a:off x="311074" y="1003331"/>
            <a:ext cx="604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splines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B067-EC4B-BABC-969D-DA4A3C5F04F0}"/>
              </a:ext>
            </a:extLst>
          </p:cNvPr>
          <p:cNvSpPr txBox="1"/>
          <p:nvPr/>
        </p:nvSpPr>
        <p:spPr>
          <a:xfrm>
            <a:off x="8410061" y="2001570"/>
            <a:ext cx="333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Computation time – 1.9 seconds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C0F8D-F949-0B8B-EA39-E2D1B9FF6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2851" r="8644" b="3727"/>
          <a:stretch/>
        </p:blipFill>
        <p:spPr bwMode="auto">
          <a:xfrm>
            <a:off x="186251" y="1761919"/>
            <a:ext cx="7995210" cy="4380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05BB7-B6FB-AB18-1203-30EAD51E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89F2-ABC3-4C83-9421-F0B87B017A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509</Words>
  <Application>Microsoft Office PowerPoint</Application>
  <PresentationFormat>Widescreen</PresentationFormat>
  <Paragraphs>118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 Panchal</dc:creator>
  <cp:lastModifiedBy>Viral Panchal</cp:lastModifiedBy>
  <cp:revision>114</cp:revision>
  <dcterms:created xsi:type="dcterms:W3CDTF">2022-12-16T18:10:42Z</dcterms:created>
  <dcterms:modified xsi:type="dcterms:W3CDTF">2022-12-18T19:43:43Z</dcterms:modified>
</cp:coreProperties>
</file>